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2" r:id="rId2"/>
    <p:sldId id="472" r:id="rId3"/>
    <p:sldId id="484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2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4/08/2022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2" y="1372475"/>
            <a:ext cx="10017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solve equations involving indices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4001611"/>
            <a:ext cx="109732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equations with the unknown in the indices;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equations with the unknown in the base (by applying fractional indices or radicals to obtain a power of 1 on the variable).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80110" y="817418"/>
                <a:ext cx="5597236" cy="5359545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(7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1)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80110" y="817418"/>
                <a:ext cx="5597236" cy="5359545"/>
              </a:xfrm>
              <a:blipFill rotWithShape="0">
                <a:blip r:embed="rId2"/>
                <a:stretch>
                  <a:fillRect l="-217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36EE686-AC1F-8246-947B-A77A0D41ED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881254" y="817417"/>
                <a:ext cx="6192982" cy="5359545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Use your </a:t>
                </a:r>
                <a:r>
                  <a:rPr lang="en-US" dirty="0" err="1"/>
                  <a:t>classpad</a:t>
                </a:r>
                <a:r>
                  <a:rPr lang="en-US" dirty="0"/>
                  <a:t> to solve: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36EE686-AC1F-8246-947B-A77A0D41ED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81254" y="817417"/>
                <a:ext cx="6192982" cy="5359545"/>
              </a:xfrm>
              <a:blipFill rotWithShape="0">
                <a:blip r:embed="rId3"/>
                <a:stretch>
                  <a:fillRect l="-1965" t="-170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Screen of a cell phone&#10;&#10;Description automatically generated">
            <a:extLst>
              <a:ext uri="{FF2B5EF4-FFF2-40B4-BE49-F238E27FC236}">
                <a16:creationId xmlns:a16="http://schemas.microsoft.com/office/drawing/2014/main" id="{9E8E29A1-D10D-0C41-8A96-DA284EE7F98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353" t="3242" r="7007" b="43158"/>
          <a:stretch/>
        </p:blipFill>
        <p:spPr>
          <a:xfrm>
            <a:off x="7059490" y="1534101"/>
            <a:ext cx="3585411" cy="47865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332509" y="1404646"/>
                <a:ext cx="2613371" cy="99911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5000"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1404646"/>
                <a:ext cx="2613371" cy="9991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714322" y="2264999"/>
                <a:ext cx="2613371" cy="99911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+1=64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22" y="2264999"/>
                <a:ext cx="2613371" cy="99911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1096135" y="2852227"/>
                <a:ext cx="2613371" cy="99911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=63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135" y="2852227"/>
                <a:ext cx="2613371" cy="99911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1145618" y="3427808"/>
                <a:ext cx="2613371" cy="99911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618" y="3427808"/>
                <a:ext cx="2613371" cy="99911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40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</a:t>
            </a:r>
            <a:r>
              <a:rPr lang="en-AU" sz="4000"/>
              <a:t>14E except Q6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631302" y="1799140"/>
                <a:ext cx="6488092" cy="1077020"/>
              </a:xfrm>
            </p:spPr>
            <p:txBody>
              <a:bodyPr>
                <a:norm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250" b="1" i="1" baseline="30000" dirty="0" err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mr-IN" sz="3250" b="1" i="1" dirty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AU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AU" sz="325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3250" b="1" i="1" dirty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325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31302" y="1799140"/>
                <a:ext cx="6488092" cy="107702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Brace 4"/>
          <p:cNvSpPr/>
          <p:nvPr/>
        </p:nvSpPr>
        <p:spPr>
          <a:xfrm rot="16200000">
            <a:off x="6243423" y="732818"/>
            <a:ext cx="313963" cy="3972720"/>
          </a:xfrm>
          <a:prstGeom prst="leftBrace">
            <a:avLst>
              <a:gd name="adj1" fmla="val 29636"/>
              <a:gd name="adj2" fmla="val 50000"/>
            </a:avLst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6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35697" y="2863536"/>
                <a:ext cx="3751067" cy="1092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50" b="1" i="1" dirty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AU" sz="325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50" dirty="0"/>
                  <a:t>  </a:t>
                </a:r>
                <a:br>
                  <a:rPr lang="en-US" sz="3250" dirty="0"/>
                </a:br>
                <a:r>
                  <a:rPr lang="en-US" sz="3250" dirty="0"/>
                  <a:t>(</a:t>
                </a:r>
                <a14:m>
                  <m:oMath xmlns:m="http://schemas.openxmlformats.org/officeDocument/2006/math">
                    <m:r>
                      <a:rPr lang="en-AU" sz="3250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3250" dirty="0">
                        <a:latin typeface="Cambria Math" panose="02040503050406030204" pitchFamily="18" charset="0"/>
                      </a:rPr>
                      <m:t>ie</m:t>
                    </m:r>
                    <m:r>
                      <a:rPr lang="en-AU" sz="325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50" b="1" i="1" dirty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3250" dirty="0"/>
                  <a:t> lots of </a:t>
                </a:r>
                <a14:m>
                  <m:oMath xmlns:m="http://schemas.openxmlformats.org/officeDocument/2006/math">
                    <m:r>
                      <a:rPr lang="en-AU" sz="3250" b="1" i="1" dirty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3250" dirty="0"/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697" y="2863536"/>
                <a:ext cx="3751067" cy="1092607"/>
              </a:xfrm>
              <a:prstGeom prst="rect">
                <a:avLst/>
              </a:prstGeom>
              <a:blipFill rotWithShape="0">
                <a:blip r:embed="rId3"/>
                <a:stretch>
                  <a:fillRect b="-184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37879" y="4950896"/>
                <a:ext cx="1663321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388" b="1" i="1" dirty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388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388" b="1" i="1" baseline="30000" dirty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US" sz="4388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879" y="4950896"/>
                <a:ext cx="1663321" cy="7675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0E834AFE-2FA2-EA42-9B32-7C288A516726}"/>
              </a:ext>
            </a:extLst>
          </p:cNvPr>
          <p:cNvGrpSpPr/>
          <p:nvPr/>
        </p:nvGrpSpPr>
        <p:grpSpPr>
          <a:xfrm>
            <a:off x="4128798" y="4469516"/>
            <a:ext cx="4764862" cy="1862305"/>
            <a:chOff x="3210638" y="4113606"/>
            <a:chExt cx="5864445" cy="2292068"/>
          </a:xfrm>
        </p:grpSpPr>
        <p:sp>
          <p:nvSpPr>
            <p:cNvPr id="8" name="Oval 7"/>
            <p:cNvSpPr/>
            <p:nvPr/>
          </p:nvSpPr>
          <p:spPr>
            <a:xfrm>
              <a:off x="5492356" y="4773149"/>
              <a:ext cx="411786" cy="555010"/>
            </a:xfrm>
            <a:prstGeom prst="ellipse">
              <a:avLst/>
            </a:pr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9" name="Oval 8"/>
            <p:cNvSpPr/>
            <p:nvPr/>
          </p:nvSpPr>
          <p:spPr>
            <a:xfrm>
              <a:off x="4840808" y="4765309"/>
              <a:ext cx="600501" cy="92333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55484" y="4113606"/>
              <a:ext cx="2419599" cy="1406302"/>
            </a:xfrm>
            <a:prstGeom prst="rect">
              <a:avLst/>
            </a:prstGeom>
            <a:noFill/>
            <a:ln w="3810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75" b="1" dirty="0">
                  <a:solidFill>
                    <a:srgbClr val="002060"/>
                  </a:solidFill>
                </a:rPr>
                <a:t>index </a:t>
              </a:r>
              <a:br>
                <a:rPr lang="en-US" sz="2275" b="1" dirty="0">
                  <a:solidFill>
                    <a:srgbClr val="002060"/>
                  </a:solidFill>
                </a:rPr>
              </a:br>
              <a:r>
                <a:rPr lang="en-US" sz="2275" b="1" dirty="0">
                  <a:solidFill>
                    <a:srgbClr val="002060"/>
                  </a:solidFill>
                </a:rPr>
                <a:t>(or exponent </a:t>
              </a:r>
              <a:br>
                <a:rPr lang="en-US" sz="2275" b="1" dirty="0">
                  <a:solidFill>
                    <a:srgbClr val="002060"/>
                  </a:solidFill>
                </a:rPr>
              </a:br>
              <a:r>
                <a:rPr lang="en-US" sz="2275" b="1" dirty="0">
                  <a:solidFill>
                    <a:srgbClr val="002060"/>
                  </a:solidFill>
                </a:rPr>
                <a:t>or power)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10638" y="5738036"/>
              <a:ext cx="1241945" cy="66763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925" b="1" dirty="0">
                  <a:solidFill>
                    <a:srgbClr val="002060"/>
                  </a:solidFill>
                </a:rPr>
                <a:t>base</a:t>
              </a:r>
            </a:p>
          </p:txBody>
        </p:sp>
        <p:cxnSp>
          <p:nvCxnSpPr>
            <p:cNvPr id="12" name="Straight Arrow Connector 11"/>
            <p:cNvCxnSpPr>
              <a:cxnSpLocks/>
            </p:cNvCxnSpPr>
            <p:nvPr/>
          </p:nvCxnSpPr>
          <p:spPr>
            <a:xfrm flipV="1">
              <a:off x="4452583" y="5563546"/>
              <a:ext cx="388225" cy="49765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3" idx="1"/>
            </p:cNvCxnSpPr>
            <p:nvPr/>
          </p:nvCxnSpPr>
          <p:spPr>
            <a:xfrm flipH="1">
              <a:off x="6054984" y="4436772"/>
              <a:ext cx="600501" cy="461917"/>
            </a:xfrm>
            <a:prstGeom prst="straightConnector1">
              <a:avLst/>
            </a:prstGeom>
            <a:ln w="57150">
              <a:solidFill>
                <a:schemeClr val="accent4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95E433EE-0135-AE42-9F54-1F645C4B6EF4}"/>
              </a:ext>
            </a:extLst>
          </p:cNvPr>
          <p:cNvSpPr txBox="1">
            <a:spLocks/>
          </p:cNvSpPr>
          <p:nvPr/>
        </p:nvSpPr>
        <p:spPr>
          <a:xfrm>
            <a:off x="1246188" y="1149628"/>
            <a:ext cx="96996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75" dirty="0"/>
              <a:t>Either the </a:t>
            </a:r>
            <a:r>
              <a:rPr lang="en-US" sz="3575" b="1" dirty="0"/>
              <a:t>base </a:t>
            </a:r>
            <a:r>
              <a:rPr lang="en-US" sz="3575" dirty="0"/>
              <a:t>or</a:t>
            </a:r>
            <a:r>
              <a:rPr lang="en-US" sz="3575" b="1" dirty="0"/>
              <a:t> index </a:t>
            </a:r>
            <a:r>
              <a:rPr lang="en-US" sz="3575" dirty="0"/>
              <a:t>or both can be pronumerals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B08D11-B4F9-F941-8BF6-0809C91A6FB6}"/>
              </a:ext>
            </a:extLst>
          </p:cNvPr>
          <p:cNvSpPr txBox="1"/>
          <p:nvPr/>
        </p:nvSpPr>
        <p:spPr>
          <a:xfrm>
            <a:off x="145973" y="655662"/>
            <a:ext cx="4648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Index Notation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90392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6A89FC9-4B62-7646-AAF6-22D81B5D345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508760" y="811531"/>
              <a:ext cx="9063990" cy="504479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09">
                      <a:extLst>
                        <a:ext uri="{9D8B030D-6E8A-4147-A177-3AD203B41FA5}">
                          <a16:colId xmlns:a16="http://schemas.microsoft.com/office/drawing/2014/main" val="2392104117"/>
                        </a:ext>
                      </a:extLst>
                    </a:gridCol>
                    <a:gridCol w="3076986">
                      <a:extLst>
                        <a:ext uri="{9D8B030D-6E8A-4147-A177-3AD203B41FA5}">
                          <a16:colId xmlns:a16="http://schemas.microsoft.com/office/drawing/2014/main" val="4066035852"/>
                        </a:ext>
                      </a:extLst>
                    </a:gridCol>
                    <a:gridCol w="1550420">
                      <a:extLst>
                        <a:ext uri="{9D8B030D-6E8A-4147-A177-3AD203B41FA5}">
                          <a16:colId xmlns:a16="http://schemas.microsoft.com/office/drawing/2014/main" val="683721277"/>
                        </a:ext>
                      </a:extLst>
                    </a:gridCol>
                    <a:gridCol w="2981575">
                      <a:extLst>
                        <a:ext uri="{9D8B030D-6E8A-4147-A177-3AD203B41FA5}">
                          <a16:colId xmlns:a16="http://schemas.microsoft.com/office/drawing/2014/main" val="3926445181"/>
                        </a:ext>
                      </a:extLst>
                    </a:gridCol>
                  </a:tblGrid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99509414"/>
                      </a:ext>
                    </a:extLst>
                  </a:tr>
                  <a:tr h="12929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Power of a quotient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𝒂</m:t>
                                            </m:r>
                                          </m:num>
                                          <m:den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𝒃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𝒎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59806571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Quotient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÷</m:t>
                                </m:r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Zero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9938936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power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𝒂</m:t>
                                            </m:r>
                                          </m:e>
                                          <m:sup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𝒎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Negative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45529882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𝒂𝒃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Fractional</a:t>
                          </a:r>
                          <a:r>
                            <a:rPr lang="en-AU" dirty="0">
                              <a:effectLst/>
                            </a:rPr>
                            <a:t> 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den>
                                    </m:f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804614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6A89FC9-4B62-7646-AAF6-22D81B5D345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508760" y="811531"/>
              <a:ext cx="9063990" cy="504479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0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392104117"/>
                        </a:ext>
                      </a:extLst>
                    </a:gridCol>
                    <a:gridCol w="3076986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4066035852"/>
                        </a:ext>
                      </a:extLst>
                    </a:gridCol>
                    <a:gridCol w="155042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683721277"/>
                        </a:ext>
                      </a:extLst>
                    </a:gridCol>
                    <a:gridCol w="2981575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926445181"/>
                        </a:ext>
                      </a:extLst>
                    </a:gridCol>
                  </a:tblGrid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199509414"/>
                      </a:ext>
                    </a:extLst>
                  </a:tr>
                  <a:tr h="12929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7525" t="-73113" r="-147723" b="-2188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Power of a quotient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4499" t="-73113" r="-409" b="-2188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659806571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Quotient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7525" t="-238312" r="-147723" b="-201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Zero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4499" t="-238312" r="-409" b="-201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419938936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power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7525" t="-338312" r="-147723" b="-101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Negative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4499" t="-338312" r="-409" b="-101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745529882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47525" t="-438312" r="-147723" b="-1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Fractional</a:t>
                          </a:r>
                          <a:r>
                            <a:rPr lang="en-AU" dirty="0">
                              <a:effectLst/>
                            </a:rPr>
                            <a:t> 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04499" t="-438312" r="-409" b="-1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9804614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F21EEE-08CC-234D-B635-498F5DED5146}"/>
                  </a:ext>
                </a:extLst>
              </p:cNvPr>
              <p:cNvSpPr txBox="1"/>
              <p:nvPr/>
            </p:nvSpPr>
            <p:spPr>
              <a:xfrm>
                <a:off x="1731645" y="6126480"/>
                <a:ext cx="861822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Note:</a:t>
                </a:r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These laws applies to all integers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non-zero numbers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AU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EF21EEE-08CC-234D-B635-498F5DED5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645" y="6126480"/>
                <a:ext cx="8618220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9836" b="-229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B3125BA-EF52-4642-9094-62821C423180}"/>
              </a:ext>
            </a:extLst>
          </p:cNvPr>
          <p:cNvSpPr txBox="1"/>
          <p:nvPr/>
        </p:nvSpPr>
        <p:spPr>
          <a:xfrm>
            <a:off x="4160520" y="201039"/>
            <a:ext cx="346329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Index Laws</a:t>
            </a:r>
          </a:p>
        </p:txBody>
      </p:sp>
    </p:spTree>
    <p:extLst>
      <p:ext uri="{BB962C8B-B14F-4D97-AF65-F5344CB8AC3E}">
        <p14:creationId xmlns:p14="http://schemas.microsoft.com/office/powerpoint/2010/main" val="374635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347" t="-209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36EE686-AC1F-8246-947B-A77A0D41ED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36EE686-AC1F-8246-947B-A77A0D41ED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347" t="-209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685800" y="2619868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619868"/>
                <a:ext cx="2385029" cy="8433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 txBox="1">
            <a:spLocks/>
          </p:cNvSpPr>
          <p:nvPr/>
        </p:nvSpPr>
        <p:spPr>
          <a:xfrm>
            <a:off x="1771291" y="2285466"/>
            <a:ext cx="3991154" cy="504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rgbClr val="002060"/>
                </a:solidFill>
                <a:latin typeface="+mn-lt"/>
              </a:rPr>
              <a:t>Express 16 in terms of base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560851" y="3414111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51" y="3414111"/>
                <a:ext cx="2385029" cy="8433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 txBox="1">
            <a:spLocks/>
          </p:cNvSpPr>
          <p:nvPr/>
        </p:nvSpPr>
        <p:spPr>
          <a:xfrm>
            <a:off x="6489984" y="2229674"/>
            <a:ext cx="4863816" cy="504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rgbClr val="002060"/>
                </a:solidFill>
                <a:latin typeface="+mn-lt"/>
              </a:rPr>
              <a:t>Express both in terms of the same base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6275194" y="2570320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194" y="2570320"/>
                <a:ext cx="2385029" cy="8433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6275194" y="3190352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194" y="3190352"/>
                <a:ext cx="2385029" cy="8433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6275194" y="3754291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194" y="3754291"/>
                <a:ext cx="2385029" cy="843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6377971" y="4401688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971" y="4401688"/>
                <a:ext cx="2385029" cy="843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 txBox="1">
            <a:spLocks/>
          </p:cNvSpPr>
          <p:nvPr/>
        </p:nvSpPr>
        <p:spPr>
          <a:xfrm>
            <a:off x="1799233" y="3190352"/>
            <a:ext cx="2880980" cy="504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rgbClr val="002060"/>
                </a:solidFill>
                <a:latin typeface="+mn-lt"/>
              </a:rPr>
              <a:t>Comparing indices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7481402" y="3654297"/>
            <a:ext cx="2880980" cy="504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rgbClr val="002060"/>
                </a:solidFill>
                <a:latin typeface="+mn-lt"/>
              </a:rPr>
              <a:t>Comparing indices</a:t>
            </a:r>
          </a:p>
        </p:txBody>
      </p:sp>
    </p:spTree>
    <p:extLst>
      <p:ext uri="{BB962C8B-B14F-4D97-AF65-F5344CB8AC3E}">
        <p14:creationId xmlns:p14="http://schemas.microsoft.com/office/powerpoint/2010/main" val="25142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277091" y="893618"/>
                <a:ext cx="5742709" cy="5283345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=1 875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77091" y="893618"/>
                <a:ext cx="5742709" cy="5283345"/>
              </a:xfrm>
              <a:blipFill rotWithShape="0">
                <a:blip r:embed="rId2"/>
                <a:stretch>
                  <a:fillRect l="-2011" t="-184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36EE686-AC1F-8246-947B-A77A0D41ED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67525" y="893617"/>
                <a:ext cx="5742709" cy="5283345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−5=59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36EE686-AC1F-8246-947B-A77A0D41ED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67525" y="893617"/>
                <a:ext cx="5742709" cy="5283345"/>
              </a:xfrm>
              <a:blipFill rotWithShape="0">
                <a:blip r:embed="rId3"/>
                <a:stretch>
                  <a:fillRect l="-2119" t="-184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277091" y="1303686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625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1" y="1303686"/>
                <a:ext cx="2385029" cy="8433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129366" y="1811417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6" y="1811417"/>
                <a:ext cx="2385029" cy="8433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129366" y="2369365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6" y="2369365"/>
                <a:ext cx="2385029" cy="8433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8575964" y="1248268"/>
                <a:ext cx="1849582" cy="64287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964" y="1248268"/>
                <a:ext cx="1849582" cy="6428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8575964" y="1742382"/>
                <a:ext cx="1849582" cy="64287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964" y="1742382"/>
                <a:ext cx="1849582" cy="6428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8369360" y="2101904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9360" y="2101904"/>
                <a:ext cx="2385029" cy="843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2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297873" y="768927"/>
                <a:ext cx="5721927" cy="5408036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343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97873" y="768927"/>
                <a:ext cx="5721927" cy="5408036"/>
              </a:xfrm>
              <a:blipFill rotWithShape="0">
                <a:blip r:embed="rId2"/>
                <a:stretch>
                  <a:fillRect l="-2125" t="-11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36EE686-AC1F-8246-947B-A77A0D41ED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292036" y="768927"/>
                <a:ext cx="5721927" cy="5408036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36EE686-AC1F-8246-947B-A77A0D41ED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292036" y="768927"/>
                <a:ext cx="5721927" cy="5408036"/>
              </a:xfrm>
              <a:blipFill rotWithShape="0">
                <a:blip r:embed="rId3"/>
                <a:stretch>
                  <a:fillRect l="-2019" t="-168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277091" y="1303686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343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1" y="1303686"/>
                <a:ext cx="2385029" cy="8433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277090" y="1909500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  <m:sup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0" y="1909500"/>
                <a:ext cx="2385029" cy="8433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45062" y="2611554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2" y="2611554"/>
                <a:ext cx="2385029" cy="8433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161076" y="3234225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=−3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76" y="3234225"/>
                <a:ext cx="2385029" cy="8433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7239001" y="1097961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1" y="1097961"/>
                <a:ext cx="3172690" cy="843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7410792" y="1909500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792" y="1909500"/>
                <a:ext cx="3172690" cy="843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7410792" y="2662462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792" y="2662462"/>
                <a:ext cx="3172690" cy="843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7566654" y="3297795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654" y="3297795"/>
                <a:ext cx="3172690" cy="8433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7859717" y="3879324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9717" y="3879324"/>
                <a:ext cx="3172690" cy="8433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7899207" y="4555381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9207" y="4555381"/>
                <a:ext cx="3172690" cy="84332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7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73182" y="678873"/>
                <a:ext cx="5846618" cy="5498090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73182" y="678873"/>
                <a:ext cx="5846618" cy="5498090"/>
              </a:xfrm>
              <a:blipFill rotWithShape="0">
                <a:blip r:embed="rId2"/>
                <a:stretch>
                  <a:fillRect l="-1975" t="-16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36EE686-AC1F-8246-947B-A77A0D41ED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99909" y="678873"/>
                <a:ext cx="5846618" cy="5498090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=216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36EE686-AC1F-8246-947B-A77A0D41ED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99909" y="678873"/>
                <a:ext cx="5846618" cy="5498090"/>
              </a:xfrm>
              <a:blipFill rotWithShape="0">
                <a:blip r:embed="rId3"/>
                <a:stretch>
                  <a:fillRect l="-1977" t="-16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6157571-2D50-074B-9B58-94BF8EBBDE9F}"/>
                  </a:ext>
                </a:extLst>
              </p:cNvPr>
              <p:cNvSpPr txBox="1"/>
              <p:nvPr/>
            </p:nvSpPr>
            <p:spPr>
              <a:xfrm>
                <a:off x="4612120" y="4541564"/>
                <a:ext cx="3091587" cy="2262414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AU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en-US" sz="2800" dirty="0">
                    <a:solidFill>
                      <a:schemeClr val="bg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AU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is </a:t>
                </a:r>
                <a:r>
                  <a:rPr lang="en-US" sz="2800" b="1" dirty="0">
                    <a:solidFill>
                      <a:srgbClr val="FFFF00"/>
                    </a:solidFill>
                  </a:rPr>
                  <a:t>odd</a:t>
                </a:r>
                <a:r>
                  <a:rPr lang="en-US" sz="2800" dirty="0">
                    <a:solidFill>
                      <a:schemeClr val="bg1"/>
                    </a:solidFill>
                  </a:rPr>
                  <a:t>, then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2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AU" sz="2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AU" sz="2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r>
                            <a:rPr lang="en-AU" sz="2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rad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sz="2800" dirty="0">
                    <a:solidFill>
                      <a:schemeClr val="bg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AU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is </a:t>
                </a:r>
                <a:r>
                  <a:rPr lang="en-US" sz="2800" b="1" dirty="0">
                    <a:solidFill>
                      <a:srgbClr val="FFFF00"/>
                    </a:solidFill>
                  </a:rPr>
                  <a:t>even</a:t>
                </a:r>
                <a:r>
                  <a:rPr lang="en-US" sz="2800" dirty="0">
                    <a:solidFill>
                      <a:schemeClr val="bg1"/>
                    </a:solidFill>
                  </a:rPr>
                  <a:t>, then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2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ctrlPr>
                            <a:rPr lang="en-AU" sz="2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AU" sz="2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r>
                            <a:rPr lang="en-AU" sz="2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rad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6157571-2D50-074B-9B58-94BF8EBBD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120" y="4541564"/>
                <a:ext cx="3091587" cy="22624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173182" y="1092919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82" y="1092919"/>
                <a:ext cx="2385029" cy="8433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-69704" y="1690944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=±6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704" y="1690944"/>
                <a:ext cx="2385029" cy="8433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6082145" y="970915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145" y="970915"/>
                <a:ext cx="2385029" cy="8433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6082145" y="1690944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=−216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145" y="1690944"/>
                <a:ext cx="2385029" cy="843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5853545" y="2188556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545" y="2188556"/>
                <a:ext cx="2385029" cy="843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55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93964" y="692727"/>
                <a:ext cx="5825836" cy="5484236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93964" y="692727"/>
                <a:ext cx="5825836" cy="5484236"/>
              </a:xfrm>
              <a:blipFill rotWithShape="0">
                <a:blip r:embed="rId2"/>
                <a:stretch>
                  <a:fillRect l="-2088" t="-166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36EE686-AC1F-8246-947B-A77A0D41ED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068291" y="692727"/>
                <a:ext cx="5825836" cy="5484236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36EE686-AC1F-8246-947B-A77A0D41ED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68291" y="692727"/>
                <a:ext cx="5825836" cy="5484236"/>
              </a:xfrm>
              <a:blipFill rotWithShape="0">
                <a:blip r:embed="rId3"/>
                <a:stretch>
                  <a:fillRect l="-1983" t="-177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173182" y="1092919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82" y="1092919"/>
                <a:ext cx="2385029" cy="8433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 txBox="1">
            <a:spLocks/>
          </p:cNvSpPr>
          <p:nvPr/>
        </p:nvSpPr>
        <p:spPr>
          <a:xfrm>
            <a:off x="-21895" y="1601063"/>
            <a:ext cx="3256249" cy="843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/>
              <a:t>Square both sides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193964" y="2174964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=81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2174964"/>
                <a:ext cx="2385029" cy="8433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8027596" y="1050377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596" y="1050377"/>
                <a:ext cx="2385029" cy="8433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8126654" y="1851160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1=20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6654" y="1851160"/>
                <a:ext cx="2385029" cy="8433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8078163" y="2591520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163" y="2591520"/>
                <a:ext cx="2385029" cy="843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074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87036" y="768927"/>
                <a:ext cx="5832764" cy="5408036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87036" y="768927"/>
                <a:ext cx="5832764" cy="5408036"/>
              </a:xfrm>
              <a:blipFill rotWithShape="0">
                <a:blip r:embed="rId2"/>
                <a:stretch>
                  <a:fillRect l="-20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36EE686-AC1F-8246-947B-A77A0D41ED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206836" y="761999"/>
                <a:ext cx="5832764" cy="5408036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AU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36EE686-AC1F-8246-947B-A77A0D41ED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206836" y="761999"/>
                <a:ext cx="5832764" cy="5408036"/>
              </a:xfrm>
              <a:blipFill rotWithShape="0">
                <a:blip r:embed="rId3"/>
                <a:stretch>
                  <a:fillRect l="-1981" t="-78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332509" y="1404646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1404646"/>
                <a:ext cx="2385029" cy="8433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332509" y="2225001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2225001"/>
                <a:ext cx="2385029" cy="8433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560851" y="3165751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=16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51" y="3165751"/>
                <a:ext cx="2385029" cy="8433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6267214" y="1367211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214" y="1367211"/>
                <a:ext cx="2385029" cy="8433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6454250" y="2037963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250" y="2037963"/>
                <a:ext cx="2385029" cy="843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6267213" y="2797761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213" y="2797761"/>
                <a:ext cx="2385029" cy="843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6651541" y="3466017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=49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541" y="3466017"/>
                <a:ext cx="2385029" cy="843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682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14452</TotalTime>
  <Words>465</Words>
  <Application>Microsoft Office PowerPoint</Application>
  <PresentationFormat>Widescreen</PresentationFormat>
  <Paragraphs>132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PowerPoint Presentation</vt:lpstr>
      <vt:lpstr>bn = b × b × b × b × … ×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759</cp:revision>
  <dcterms:created xsi:type="dcterms:W3CDTF">2020-02-17T13:56:23Z</dcterms:created>
  <dcterms:modified xsi:type="dcterms:W3CDTF">2022-08-04T04:43:15Z</dcterms:modified>
</cp:coreProperties>
</file>